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438" r:id="rId3"/>
    <p:sldId id="259" r:id="rId4"/>
    <p:sldId id="439" r:id="rId5"/>
    <p:sldId id="440" r:id="rId6"/>
    <p:sldId id="441" r:id="rId7"/>
    <p:sldId id="442" r:id="rId8"/>
    <p:sldId id="445" r:id="rId9"/>
    <p:sldId id="449" r:id="rId10"/>
    <p:sldId id="446" r:id="rId11"/>
    <p:sldId id="447" r:id="rId12"/>
    <p:sldId id="448" r:id="rId13"/>
    <p:sldId id="450" r:id="rId14"/>
    <p:sldId id="451" r:id="rId15"/>
    <p:sldId id="452" r:id="rId16"/>
    <p:sldId id="465" r:id="rId17"/>
    <p:sldId id="453" r:id="rId18"/>
    <p:sldId id="454" r:id="rId19"/>
    <p:sldId id="457" r:id="rId20"/>
    <p:sldId id="455" r:id="rId21"/>
    <p:sldId id="456" r:id="rId22"/>
    <p:sldId id="458" r:id="rId23"/>
    <p:sldId id="459" r:id="rId24"/>
    <p:sldId id="460" r:id="rId25"/>
    <p:sldId id="461" r:id="rId26"/>
    <p:sldId id="466" r:id="rId27"/>
    <p:sldId id="333" r:id="rId28"/>
  </p:sldIdLst>
  <p:sldSz cx="9144000" cy="6858000" type="screen4x3"/>
  <p:notesSz cx="6881813" cy="97107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24"/>
    <a:srgbClr val="D7B17F"/>
    <a:srgbClr val="FFFF66"/>
    <a:srgbClr val="996633"/>
    <a:srgbClr val="858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126" autoAdjust="0"/>
  </p:normalViewPr>
  <p:slideViewPr>
    <p:cSldViewPr>
      <p:cViewPr varScale="1">
        <p:scale>
          <a:sx n="66" d="100"/>
          <a:sy n="66" d="100"/>
        </p:scale>
        <p:origin x="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eixner\Desktop\DGYE_sztenderdizala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eixner\Desktop\DGYE_sztenderdizala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eixner\Desktop\DGYE_sztenderdizala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Meixner\Downloads\gyakoris&#225;g-g&#246;rb&#233;k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ixner\Downloads\gyakoris&#225;g-g&#246;rb&#233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eixner\Desktop\DGYE_sztenderdizal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eixner\Desktop\DGYE_sztenderdizal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eixner\Desktop\DGYE_sztenderdizal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eixner\Desktop\DGYE_sztenderdizala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eixner\Desktop\DGYE_sztenderdizala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eixner\Desktop\DGYE_sztenderdizala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eixner\Desktop\DGYE_sztenderdizala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eixner\Desktop\DGYE_sztenderdiza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6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Nemek szerinti megoszlás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8" b="1" i="0" u="none" strike="noStrike" kern="1200" baseline="0">
                    <a:solidFill>
                      <a:srgbClr val="544024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Munka1!$A$18:$A$19</c:f>
              <c:strCache>
                <c:ptCount val="2"/>
                <c:pt idx="0">
                  <c:v>fiú</c:v>
                </c:pt>
                <c:pt idx="1">
                  <c:v>lány</c:v>
                </c:pt>
              </c:strCache>
            </c:strRef>
          </c:cat>
          <c:val>
            <c:numRef>
              <c:f>Munka1!$B$18:$B$19</c:f>
              <c:numCache>
                <c:formatCode>General</c:formatCode>
                <c:ptCount val="2"/>
                <c:pt idx="0">
                  <c:v>486</c:v>
                </c:pt>
                <c:pt idx="1">
                  <c:v>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4">
          <a:noFill/>
        </a:ln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FEJLESZTÉS OKA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964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figyelemzavar; </a:t>
                    </a:r>
                    <a:fld id="{B404EEB4-738A-4594-8BF5-C1F0C32D3CDB}" type="VALUE">
                      <a:rPr lang="en-US" baseline="0"/>
                      <a:pPr/>
                      <a:t>[ÉRTÉK]</a:t>
                    </a:fld>
                    <a:r>
                      <a:rPr lang="en-US" baseline="0"/>
                      <a:t>; </a:t>
                    </a:r>
                    <a:fld id="{5C55C8AC-989A-4D86-8A44-575C68E16A63}" type="PERCENTAGE">
                      <a:rPr lang="en-US" baseline="0"/>
                      <a:pPr/>
                      <a:t>[SZÁZALÉK]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/>
                      <a:t>olvasási nehézség; </a:t>
                    </a:r>
                    <a:fld id="{F16F2EE8-7093-4EC7-877B-65E07BCC6060}" type="VALUE">
                      <a:rPr lang="en-US" baseline="0"/>
                      <a:pPr/>
                      <a:t>[ÉRTÉK]</a:t>
                    </a:fld>
                    <a:r>
                      <a:rPr lang="en-US" baseline="0"/>
                      <a:t>; </a:t>
                    </a:r>
                    <a:fld id="{CB620D1A-2FB8-49E8-AD62-5A648DDD910F}" type="PERCENTAGE">
                      <a:rPr lang="en-US" baseline="0"/>
                      <a:pPr/>
                      <a:t>[SZÁZALÉK]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843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Munka3!$N$1:$N$6</c:f>
              <c:strCache>
                <c:ptCount val="6"/>
                <c:pt idx="0">
                  <c:v>BTMN</c:v>
                </c:pt>
                <c:pt idx="1">
                  <c:v>figy.zav.</c:v>
                </c:pt>
                <c:pt idx="2">
                  <c:v>HHH</c:v>
                </c:pt>
                <c:pt idx="3">
                  <c:v>logopédia</c:v>
                </c:pt>
                <c:pt idx="4">
                  <c:v>olv.neh.</c:v>
                </c:pt>
                <c:pt idx="5">
                  <c:v>SNI</c:v>
                </c:pt>
              </c:strCache>
            </c:strRef>
          </c:cat>
          <c:val>
            <c:numRef>
              <c:f>Munka3!$O$1:$O$6</c:f>
              <c:numCache>
                <c:formatCode>General</c:formatCode>
                <c:ptCount val="6"/>
                <c:pt idx="0">
                  <c:v>91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48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</a:t>
            </a:r>
            <a:r>
              <a:rPr lang="hu-HU"/>
              <a:t>ixner tanfolyam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21269753594233562"/>
          <c:y val="0.12005820728947644"/>
          <c:w val="0.55922356720335331"/>
          <c:h val="0.704175016494120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6846456692913391E-2"/>
                  <c:y val="0.172859069699620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342235345581802"/>
                  <c:y val="0.17128499562554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843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Munka2!$M$17:$M$19</c:f>
              <c:strCache>
                <c:ptCount val="3"/>
                <c:pt idx="0">
                  <c:v>nincs adat</c:v>
                </c:pt>
                <c:pt idx="1">
                  <c:v>nem</c:v>
                </c:pt>
                <c:pt idx="2">
                  <c:v>igen</c:v>
                </c:pt>
              </c:strCache>
            </c:strRef>
          </c:cat>
          <c:val>
            <c:numRef>
              <c:f>Munka2!$N$17:$N$19</c:f>
              <c:numCache>
                <c:formatCode>General</c:formatCode>
                <c:ptCount val="3"/>
                <c:pt idx="0">
                  <c:v>129</c:v>
                </c:pt>
                <c:pt idx="1">
                  <c:v>716</c:v>
                </c:pt>
                <c:pt idx="2">
                  <c:v>173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</a:t>
            </a:r>
            <a:r>
              <a:rPr lang="hu-HU"/>
              <a:t>ISZLEXIÁVAL KAPCSOLATOS TANFOLYAM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843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Munka2!$M$32:$M$34</c:f>
              <c:strCache>
                <c:ptCount val="3"/>
                <c:pt idx="0">
                  <c:v>nem</c:v>
                </c:pt>
                <c:pt idx="1">
                  <c:v>igen</c:v>
                </c:pt>
                <c:pt idx="2">
                  <c:v>nincs adat</c:v>
                </c:pt>
              </c:strCache>
            </c:strRef>
          </c:cat>
          <c:val>
            <c:numRef>
              <c:f>Munka2!$N$32:$N$34</c:f>
              <c:numCache>
                <c:formatCode>General</c:formatCode>
                <c:ptCount val="3"/>
                <c:pt idx="0">
                  <c:v>440</c:v>
                </c:pt>
                <c:pt idx="1">
                  <c:v>449</c:v>
                </c:pt>
                <c:pt idx="2">
                  <c:v>129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b="1" cap="all" baseline="0"/>
              <a:t>Olvasási idő részfeladatonként</a:t>
            </a:r>
          </a:p>
        </c:rich>
      </c:tx>
      <c:layout>
        <c:manualLayout>
          <c:xMode val="edge"/>
          <c:yMode val="edge"/>
          <c:x val="0.2558888888888889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0273816467386022"/>
          <c:y val="0.13426380197982174"/>
          <c:w val="0.87324948964712745"/>
          <c:h val="0.773487542872091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'[gyakoriság-görbék.xlsx]Munka1'!$B$2</c:f>
              <c:strCache>
                <c:ptCount val="1"/>
                <c:pt idx="0">
                  <c:v>Átlag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'[gyakoriság-görbék.xlsx]Munka1'!$A$3:$A$8</c:f>
              <c:strCache>
                <c:ptCount val="6"/>
                <c:pt idx="0">
                  <c:v>Magánhangzó</c:v>
                </c:pt>
                <c:pt idx="1">
                  <c:v>Mássalhangzó</c:v>
                </c:pt>
                <c:pt idx="2">
                  <c:v>Szótag</c:v>
                </c:pt>
                <c:pt idx="3">
                  <c:v>Szó</c:v>
                </c:pt>
                <c:pt idx="4">
                  <c:v>Pipitér 1.</c:v>
                </c:pt>
                <c:pt idx="5">
                  <c:v>Pipitér 2.</c:v>
                </c:pt>
              </c:strCache>
            </c:strRef>
          </c:cat>
          <c:val>
            <c:numRef>
              <c:f>'[gyakoriság-görbék.xlsx]Munka1'!$B$3:$B$8</c:f>
              <c:numCache>
                <c:formatCode>General</c:formatCode>
                <c:ptCount val="6"/>
                <c:pt idx="0">
                  <c:v>41.76</c:v>
                </c:pt>
                <c:pt idx="1">
                  <c:v>42.39</c:v>
                </c:pt>
                <c:pt idx="2">
                  <c:v>50.13</c:v>
                </c:pt>
                <c:pt idx="3">
                  <c:v>63.24</c:v>
                </c:pt>
                <c:pt idx="4">
                  <c:v>49.88</c:v>
                </c:pt>
                <c:pt idx="5">
                  <c:v>51.28</c:v>
                </c:pt>
              </c:numCache>
            </c:numRef>
          </c:val>
        </c:ser>
        <c:ser>
          <c:idx val="1"/>
          <c:order val="1"/>
          <c:tx>
            <c:strRef>
              <c:f>'[gyakoriság-görbék.xlsx]Munka1'!$C$2</c:f>
              <c:strCache>
                <c:ptCount val="1"/>
                <c:pt idx="0">
                  <c:v>Szórás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'[gyakoriság-görbék.xlsx]Munka1'!$A$3:$A$8</c:f>
              <c:strCache>
                <c:ptCount val="6"/>
                <c:pt idx="0">
                  <c:v>Magánhangzó</c:v>
                </c:pt>
                <c:pt idx="1">
                  <c:v>Mássalhangzó</c:v>
                </c:pt>
                <c:pt idx="2">
                  <c:v>Szótag</c:v>
                </c:pt>
                <c:pt idx="3">
                  <c:v>Szó</c:v>
                </c:pt>
                <c:pt idx="4">
                  <c:v>Pipitér 1.</c:v>
                </c:pt>
                <c:pt idx="5">
                  <c:v>Pipitér 2.</c:v>
                </c:pt>
              </c:strCache>
            </c:strRef>
          </c:cat>
          <c:val>
            <c:numRef>
              <c:f>'[gyakoriság-görbék.xlsx]Munka1'!$C$3:$C$8</c:f>
              <c:numCache>
                <c:formatCode>General</c:formatCode>
                <c:ptCount val="6"/>
                <c:pt idx="0">
                  <c:v>13.281000000000001</c:v>
                </c:pt>
                <c:pt idx="1">
                  <c:v>9.65</c:v>
                </c:pt>
                <c:pt idx="2">
                  <c:v>13.077999999999999</c:v>
                </c:pt>
                <c:pt idx="3">
                  <c:v>24.108000000000001</c:v>
                </c:pt>
                <c:pt idx="4">
                  <c:v>24.186</c:v>
                </c:pt>
                <c:pt idx="5">
                  <c:v>24.742999999999999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23933984"/>
        <c:axId val="-123936160"/>
      </c:barChart>
      <c:catAx>
        <c:axId val="-12393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23936160"/>
        <c:crosses val="autoZero"/>
        <c:auto val="1"/>
        <c:lblAlgn val="ctr"/>
        <c:lblOffset val="100"/>
        <c:noMultiLvlLbl val="0"/>
      </c:catAx>
      <c:valAx>
        <c:axId val="-123936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239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b="1" cap="all" baseline="0"/>
              <a:t>Olvasási hiba részfeladatonként</a:t>
            </a:r>
            <a:r>
              <a:rPr lang="hu-HU" sz="120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'[gyakoriság-görbék.xlsx]Munka1'!$F$2</c:f>
              <c:strCache>
                <c:ptCount val="1"/>
                <c:pt idx="0">
                  <c:v>Átlag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'[gyakoriság-görbék.xlsx]Munka1'!$E$3:$E$8</c:f>
              <c:strCache>
                <c:ptCount val="6"/>
                <c:pt idx="0">
                  <c:v>Magánhangzó</c:v>
                </c:pt>
                <c:pt idx="1">
                  <c:v>Mássalhangzó</c:v>
                </c:pt>
                <c:pt idx="2">
                  <c:v>Szótag</c:v>
                </c:pt>
                <c:pt idx="3">
                  <c:v>Szó</c:v>
                </c:pt>
                <c:pt idx="4">
                  <c:v>Pipitér 1.</c:v>
                </c:pt>
                <c:pt idx="5">
                  <c:v>Pipitér 2.</c:v>
                </c:pt>
              </c:strCache>
            </c:strRef>
          </c:cat>
          <c:val>
            <c:numRef>
              <c:f>'[gyakoriság-görbék.xlsx]Munka1'!$F$3:$F$8</c:f>
              <c:numCache>
                <c:formatCode>General</c:formatCode>
                <c:ptCount val="6"/>
                <c:pt idx="0">
                  <c:v>1.55</c:v>
                </c:pt>
                <c:pt idx="1">
                  <c:v>0.66</c:v>
                </c:pt>
                <c:pt idx="2">
                  <c:v>2.93</c:v>
                </c:pt>
                <c:pt idx="3">
                  <c:v>3.09</c:v>
                </c:pt>
                <c:pt idx="4">
                  <c:v>2.0499999999999998</c:v>
                </c:pt>
                <c:pt idx="5">
                  <c:v>1.76</c:v>
                </c:pt>
              </c:numCache>
            </c:numRef>
          </c:val>
        </c:ser>
        <c:ser>
          <c:idx val="1"/>
          <c:order val="1"/>
          <c:tx>
            <c:strRef>
              <c:f>'[gyakoriság-görbék.xlsx]Munka1'!$G$2</c:f>
              <c:strCache>
                <c:ptCount val="1"/>
                <c:pt idx="0">
                  <c:v>Szórás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'[gyakoriság-görbék.xlsx]Munka1'!$E$3:$E$8</c:f>
              <c:strCache>
                <c:ptCount val="6"/>
                <c:pt idx="0">
                  <c:v>Magánhangzó</c:v>
                </c:pt>
                <c:pt idx="1">
                  <c:v>Mássalhangzó</c:v>
                </c:pt>
                <c:pt idx="2">
                  <c:v>Szótag</c:v>
                </c:pt>
                <c:pt idx="3">
                  <c:v>Szó</c:v>
                </c:pt>
                <c:pt idx="4">
                  <c:v>Pipitér 1.</c:v>
                </c:pt>
                <c:pt idx="5">
                  <c:v>Pipitér 2.</c:v>
                </c:pt>
              </c:strCache>
            </c:strRef>
          </c:cat>
          <c:val>
            <c:numRef>
              <c:f>'[gyakoriság-görbék.xlsx]Munka1'!$G$3:$G$8</c:f>
              <c:numCache>
                <c:formatCode>General</c:formatCode>
                <c:ptCount val="6"/>
                <c:pt idx="0">
                  <c:v>1.8069999999999999</c:v>
                </c:pt>
                <c:pt idx="1">
                  <c:v>1.2030000000000001</c:v>
                </c:pt>
                <c:pt idx="2">
                  <c:v>2.899</c:v>
                </c:pt>
                <c:pt idx="3">
                  <c:v>2.99</c:v>
                </c:pt>
                <c:pt idx="4">
                  <c:v>2.097</c:v>
                </c:pt>
                <c:pt idx="5">
                  <c:v>2.1280000000000001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23930720"/>
        <c:axId val="-123942688"/>
      </c:barChart>
      <c:catAx>
        <c:axId val="-12393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23942688"/>
        <c:crosses val="autoZero"/>
        <c:auto val="1"/>
        <c:lblAlgn val="ctr"/>
        <c:lblOffset val="100"/>
        <c:noMultiLvlLbl val="0"/>
      </c:catAx>
      <c:valAx>
        <c:axId val="-123942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2393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Kezesség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44024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Munka1!$M$18:$M$20</c:f>
              <c:strCache>
                <c:ptCount val="3"/>
                <c:pt idx="0">
                  <c:v>jobb kéz</c:v>
                </c:pt>
                <c:pt idx="1">
                  <c:v>bal kéz</c:v>
                </c:pt>
                <c:pt idx="2">
                  <c:v>nincs adat</c:v>
                </c:pt>
              </c:strCache>
            </c:strRef>
          </c:cat>
          <c:val>
            <c:numRef>
              <c:f>Munka1!$N$18:$N$20</c:f>
              <c:numCache>
                <c:formatCode>General</c:formatCode>
                <c:ptCount val="3"/>
                <c:pt idx="0">
                  <c:v>830</c:v>
                </c:pt>
                <c:pt idx="1">
                  <c:v>78</c:v>
                </c:pt>
                <c:pt idx="2">
                  <c:v>110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Iskola</a:t>
            </a:r>
            <a:r>
              <a:rPr lang="hu-HU" baseline="0"/>
              <a:t> </a:t>
            </a:r>
            <a:r>
              <a:rPr lang="hu-HU"/>
              <a:t>helyE</a:t>
            </a:r>
            <a:r>
              <a:rPr lang="hu-HU" baseline="0"/>
              <a:t> szerinti megoszlás</a:t>
            </a:r>
            <a:endParaRPr lang="hu-HU"/>
          </a:p>
        </c:rich>
      </c:tx>
      <c:layout>
        <c:manualLayout>
          <c:xMode val="edge"/>
          <c:yMode val="edge"/>
          <c:x val="0.18068044619422574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Munka1!$A$1:$A$5</c:f>
              <c:strCache>
                <c:ptCount val="5"/>
                <c:pt idx="0">
                  <c:v>falu</c:v>
                </c:pt>
                <c:pt idx="1">
                  <c:v>község</c:v>
                </c:pt>
                <c:pt idx="2">
                  <c:v>város</c:v>
                </c:pt>
                <c:pt idx="3">
                  <c:v>megyeszékhely</c:v>
                </c:pt>
                <c:pt idx="4">
                  <c:v>főváros</c:v>
                </c:pt>
              </c:strCache>
            </c:strRef>
          </c:cat>
          <c:val>
            <c:numRef>
              <c:f>Munka1!$B$1:$B$5</c:f>
              <c:numCache>
                <c:formatCode>General</c:formatCode>
                <c:ptCount val="5"/>
                <c:pt idx="0">
                  <c:v>173</c:v>
                </c:pt>
                <c:pt idx="1">
                  <c:v>187</c:v>
                </c:pt>
                <c:pt idx="2">
                  <c:v>338</c:v>
                </c:pt>
                <c:pt idx="3">
                  <c:v>140</c:v>
                </c:pt>
                <c:pt idx="4">
                  <c:v>180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Lakhely szerinti megoszlás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20195840904502321"/>
          <c:y val="0.12416115658869201"/>
          <c:w val="0.58069876842317791"/>
          <c:h val="0.824848635366670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6"/>
              <c:layout/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Munka1!$M$1:$M$7</c:f>
              <c:strCache>
                <c:ptCount val="7"/>
                <c:pt idx="0">
                  <c:v>tanya</c:v>
                </c:pt>
                <c:pt idx="1">
                  <c:v>falu</c:v>
                </c:pt>
                <c:pt idx="2">
                  <c:v>község</c:v>
                </c:pt>
                <c:pt idx="3">
                  <c:v>város</c:v>
                </c:pt>
                <c:pt idx="4">
                  <c:v>megyeszékhely</c:v>
                </c:pt>
                <c:pt idx="5">
                  <c:v>főváros</c:v>
                </c:pt>
                <c:pt idx="6">
                  <c:v>nincs adat</c:v>
                </c:pt>
              </c:strCache>
            </c:strRef>
          </c:cat>
          <c:val>
            <c:numRef>
              <c:f>Munka1!$N$1:$N$7</c:f>
              <c:numCache>
                <c:formatCode>General</c:formatCode>
                <c:ptCount val="7"/>
                <c:pt idx="0">
                  <c:v>5</c:v>
                </c:pt>
                <c:pt idx="1">
                  <c:v>191</c:v>
                </c:pt>
                <c:pt idx="2">
                  <c:v>201</c:v>
                </c:pt>
                <c:pt idx="3">
                  <c:v>336</c:v>
                </c:pt>
                <c:pt idx="4">
                  <c:v>120</c:v>
                </c:pt>
                <c:pt idx="5">
                  <c:v>164</c:v>
                </c:pt>
                <c:pt idx="6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i="0" cap="all" baseline="0"/>
              <a:t>Anya iskolai végzettsége</a:t>
            </a:r>
          </a:p>
        </c:rich>
      </c:tx>
      <c:layout>
        <c:manualLayout>
          <c:xMode val="edge"/>
          <c:yMode val="edge"/>
          <c:x val="0.2640485564304461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25234623797025374"/>
          <c:y val="0.19486111111111112"/>
          <c:w val="0.6842093175853017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Munka2!$A$1:$A$7</c:f>
              <c:strCache>
                <c:ptCount val="7"/>
                <c:pt idx="0">
                  <c:v>nem neveli a tanulót</c:v>
                </c:pt>
                <c:pt idx="1">
                  <c:v>nincs 8 osztály</c:v>
                </c:pt>
                <c:pt idx="2">
                  <c:v>8 osztály</c:v>
                </c:pt>
                <c:pt idx="3">
                  <c:v>szakiskola</c:v>
                </c:pt>
                <c:pt idx="4">
                  <c:v>érettségi</c:v>
                </c:pt>
                <c:pt idx="5">
                  <c:v>főiskola vagy egyetem</c:v>
                </c:pt>
                <c:pt idx="6">
                  <c:v>nincs adat</c:v>
                </c:pt>
              </c:strCache>
            </c:strRef>
          </c:cat>
          <c:val>
            <c:numRef>
              <c:f>Munka2!$B$1:$B$7</c:f>
              <c:numCache>
                <c:formatCode>General</c:formatCode>
                <c:ptCount val="7"/>
                <c:pt idx="0">
                  <c:v>1</c:v>
                </c:pt>
                <c:pt idx="1">
                  <c:v>44</c:v>
                </c:pt>
                <c:pt idx="2">
                  <c:v>186</c:v>
                </c:pt>
                <c:pt idx="3">
                  <c:v>180</c:v>
                </c:pt>
                <c:pt idx="4">
                  <c:v>177</c:v>
                </c:pt>
                <c:pt idx="5">
                  <c:v>172</c:v>
                </c:pt>
                <c:pt idx="6">
                  <c:v>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7580032"/>
        <c:axId val="-207566976"/>
      </c:barChart>
      <c:catAx>
        <c:axId val="-20758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66976"/>
        <c:crosses val="autoZero"/>
        <c:auto val="1"/>
        <c:lblAlgn val="ctr"/>
        <c:lblOffset val="100"/>
        <c:noMultiLvlLbl val="0"/>
      </c:catAx>
      <c:valAx>
        <c:axId val="-20756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APA ISKOLAI VÉGZETTSÉGE</a:t>
            </a:r>
          </a:p>
        </c:rich>
      </c:tx>
      <c:layout>
        <c:manualLayout>
          <c:xMode val="edge"/>
          <c:yMode val="edge"/>
          <c:x val="0.2762707786526684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Munka2!$A$17:$A$23</c:f>
              <c:strCache>
                <c:ptCount val="7"/>
                <c:pt idx="0">
                  <c:v>nem neveli a tanulót</c:v>
                </c:pt>
                <c:pt idx="1">
                  <c:v>nincs 8 osztály</c:v>
                </c:pt>
                <c:pt idx="2">
                  <c:v>8 osztály</c:v>
                </c:pt>
                <c:pt idx="3">
                  <c:v>szakiskola</c:v>
                </c:pt>
                <c:pt idx="4">
                  <c:v>érettségi</c:v>
                </c:pt>
                <c:pt idx="5">
                  <c:v>főiskola vagy egyetem</c:v>
                </c:pt>
                <c:pt idx="6">
                  <c:v>nincs adat</c:v>
                </c:pt>
              </c:strCache>
            </c:strRef>
          </c:cat>
          <c:val>
            <c:numRef>
              <c:f>Munka2!$B$17:$B$23</c:f>
              <c:numCache>
                <c:formatCode>General</c:formatCode>
                <c:ptCount val="7"/>
                <c:pt idx="0">
                  <c:v>1</c:v>
                </c:pt>
                <c:pt idx="1">
                  <c:v>33</c:v>
                </c:pt>
                <c:pt idx="2">
                  <c:v>152</c:v>
                </c:pt>
                <c:pt idx="3">
                  <c:v>268</c:v>
                </c:pt>
                <c:pt idx="4">
                  <c:v>144</c:v>
                </c:pt>
                <c:pt idx="5">
                  <c:v>133</c:v>
                </c:pt>
                <c:pt idx="6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7568608"/>
        <c:axId val="-207576224"/>
      </c:barChart>
      <c:catAx>
        <c:axId val="-20756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76224"/>
        <c:crosses val="autoZero"/>
        <c:auto val="1"/>
        <c:lblAlgn val="ctr"/>
        <c:lblOffset val="100"/>
        <c:noMultiLvlLbl val="0"/>
      </c:catAx>
      <c:valAx>
        <c:axId val="-20757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6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ELSŐ OSZTÁLYOS OLAVASÓKÖNYV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FF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44024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Munka2!$M$1:$M$8</c:f>
              <c:strCache>
                <c:ptCount val="8"/>
                <c:pt idx="0">
                  <c:v>Játékház</c:v>
                </c:pt>
                <c:pt idx="1">
                  <c:v>Apáczai</c:v>
                </c:pt>
                <c:pt idx="2">
                  <c:v>Nemzeti</c:v>
                </c:pt>
                <c:pt idx="3">
                  <c:v>Dinasztia</c:v>
                </c:pt>
                <c:pt idx="4">
                  <c:v>Mozaik</c:v>
                </c:pt>
                <c:pt idx="5">
                  <c:v>Műszaki</c:v>
                </c:pt>
                <c:pt idx="6">
                  <c:v>Betűvásár</c:v>
                </c:pt>
                <c:pt idx="7">
                  <c:v>nincs adat</c:v>
                </c:pt>
              </c:strCache>
            </c:strRef>
          </c:cat>
          <c:val>
            <c:numRef>
              <c:f>Munka2!$N$1:$N$8</c:f>
              <c:numCache>
                <c:formatCode>General</c:formatCode>
                <c:ptCount val="8"/>
                <c:pt idx="0">
                  <c:v>249</c:v>
                </c:pt>
                <c:pt idx="1">
                  <c:v>517</c:v>
                </c:pt>
                <c:pt idx="2">
                  <c:v>20</c:v>
                </c:pt>
                <c:pt idx="3">
                  <c:v>13</c:v>
                </c:pt>
                <c:pt idx="4">
                  <c:v>169</c:v>
                </c:pt>
                <c:pt idx="5">
                  <c:v>23</c:v>
                </c:pt>
                <c:pt idx="6">
                  <c:v>16</c:v>
                </c:pt>
                <c:pt idx="7">
                  <c:v>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MATEMATIKA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Munka3!$A$1:$A$6</c:f>
              <c:strCache>
                <c:ptCount val="6"/>
                <c:pt idx="0">
                  <c:v>elégtelen</c:v>
                </c:pt>
                <c:pt idx="1">
                  <c:v>elégséges</c:v>
                </c:pt>
                <c:pt idx="2">
                  <c:v>közepes</c:v>
                </c:pt>
                <c:pt idx="3">
                  <c:v>jó</c:v>
                </c:pt>
                <c:pt idx="4">
                  <c:v>jeles</c:v>
                </c:pt>
                <c:pt idx="5">
                  <c:v>nincs adat</c:v>
                </c:pt>
              </c:strCache>
            </c:strRef>
          </c:cat>
          <c:val>
            <c:numRef>
              <c:f>Munka3!$B$1:$B$6</c:f>
              <c:numCache>
                <c:formatCode>General</c:formatCode>
                <c:ptCount val="6"/>
                <c:pt idx="0">
                  <c:v>16</c:v>
                </c:pt>
                <c:pt idx="1">
                  <c:v>101</c:v>
                </c:pt>
                <c:pt idx="2">
                  <c:v>177</c:v>
                </c:pt>
                <c:pt idx="3">
                  <c:v>333</c:v>
                </c:pt>
                <c:pt idx="4">
                  <c:v>390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7574048"/>
        <c:axId val="-207571872"/>
      </c:barChart>
      <c:catAx>
        <c:axId val="-20757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71872"/>
        <c:crosses val="autoZero"/>
        <c:auto val="1"/>
        <c:lblAlgn val="ctr"/>
        <c:lblOffset val="100"/>
        <c:noMultiLvlLbl val="0"/>
      </c:catAx>
      <c:valAx>
        <c:axId val="-20757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7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HIÁNYZÁS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24635815259934613"/>
          <c:y val="0.1435703854893183"/>
          <c:w val="0.71609798775153111"/>
          <c:h val="0.760165978483064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Munka3!$A$17:$A$20</c:f>
              <c:strCache>
                <c:ptCount val="4"/>
                <c:pt idx="0">
                  <c:v>nem hiányzott</c:v>
                </c:pt>
                <c:pt idx="1">
                  <c:v>keveset hiányzott</c:v>
                </c:pt>
                <c:pt idx="2">
                  <c:v>átlagos</c:v>
                </c:pt>
                <c:pt idx="3">
                  <c:v>sokat hiányzott</c:v>
                </c:pt>
              </c:strCache>
            </c:strRef>
          </c:cat>
          <c:val>
            <c:numRef>
              <c:f>Munka3!$B$17:$B$20</c:f>
              <c:numCache>
                <c:formatCode>General</c:formatCode>
                <c:ptCount val="4"/>
                <c:pt idx="0">
                  <c:v>104</c:v>
                </c:pt>
                <c:pt idx="1">
                  <c:v>476</c:v>
                </c:pt>
                <c:pt idx="2">
                  <c:v>334</c:v>
                </c:pt>
                <c:pt idx="3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7575136"/>
        <c:axId val="-207577856"/>
      </c:barChart>
      <c:catAx>
        <c:axId val="-20757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77856"/>
        <c:crosses val="autoZero"/>
        <c:auto val="1"/>
        <c:lblAlgn val="ctr"/>
        <c:lblOffset val="100"/>
        <c:noMultiLvlLbl val="0"/>
      </c:catAx>
      <c:valAx>
        <c:axId val="-20757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57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592DB49-ACAD-45D7-91D1-1B417C2C1475}" type="datetimeFigureOut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AE09E6-C26B-4D96-90DB-ABED726C7C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3406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5869C6-8023-4AFD-B893-3836A52D8A4D}" type="datetimeFigureOut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2987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159496-090A-4941-BFD4-930B1EE5C04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5538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FF62E4-39B3-44FB-8231-C7ED93D56634}" type="slidenum">
              <a:rPr lang="hu-HU" altLang="hu-HU" smtClean="0"/>
              <a:pPr>
                <a:spcBef>
                  <a:spcPct val="0"/>
                </a:spcBef>
              </a:pPr>
              <a:t>1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A9EB60-3E1F-4D97-9408-194267FB7A69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5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10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52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11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1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12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40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13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64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14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75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15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80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16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71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17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024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18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040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19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03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FB3A6-1B7C-4963-B443-668AC80539D0}" type="slidenum">
              <a:rPr lang="hu-HU" altLang="hu-HU" smtClean="0"/>
              <a:pPr>
                <a:spcBef>
                  <a:spcPct val="0"/>
                </a:spcBef>
              </a:pPr>
              <a:t>2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A9EB60-3E1F-4D97-9408-194267FB7A69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077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20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0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21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547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22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31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23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93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24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133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ADE10-F71C-4525-AE23-BCEAF1E1921F}" type="slidenum">
              <a:rPr lang="hu-HU" altLang="hu-HU" smtClean="0"/>
              <a:pPr>
                <a:spcBef>
                  <a:spcPct val="0"/>
                </a:spcBef>
              </a:pPr>
              <a:t>25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61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FB3A6-1B7C-4963-B443-668AC80539D0}" type="slidenum">
              <a:rPr lang="hu-HU" altLang="hu-H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hu-HU" altLang="hu-HU" smtClean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A9EB60-3E1F-4D97-9408-194267FB7A69}" type="datetime1">
              <a:rPr lang="hu-HU" smtClean="0">
                <a:solidFill>
                  <a:prstClr val="black"/>
                </a:solidFill>
              </a:rPr>
              <a:pPr>
                <a:defRPr/>
              </a:pPr>
              <a:t>2016.01.29.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B74AD-A892-422C-A662-4386F6623C5B}" type="slidenum">
              <a:rPr lang="hu-HU" altLang="hu-H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1CF59-BE83-437F-A183-18668DD5F45C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58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F37EB-2B48-4DEB-A6FA-45CD181FE310}" type="slidenum">
              <a:rPr lang="hu-HU" altLang="hu-HU" smtClean="0"/>
              <a:pPr>
                <a:spcBef>
                  <a:spcPct val="0"/>
                </a:spcBef>
              </a:pPr>
              <a:t>3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83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C29FC-C66F-4039-8D67-0988E90E722D}" type="slidenum">
              <a:rPr lang="hu-HU" altLang="hu-HU" smtClean="0"/>
              <a:pPr>
                <a:spcBef>
                  <a:spcPct val="0"/>
                </a:spcBef>
              </a:pPr>
              <a:t>4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53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9E8F43-7F73-4501-A4D2-01DD051DF4A4}" type="slidenum">
              <a:rPr lang="hu-HU" altLang="hu-HU" smtClean="0"/>
              <a:pPr>
                <a:spcBef>
                  <a:spcPct val="0"/>
                </a:spcBef>
              </a:pPr>
              <a:t>5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89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B0377-F027-4E15-B0AA-F4849E1E6EF1}" type="slidenum">
              <a:rPr lang="hu-HU" altLang="hu-HU" smtClean="0"/>
              <a:pPr>
                <a:spcBef>
                  <a:spcPct val="0"/>
                </a:spcBef>
              </a:pPr>
              <a:t>6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7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CA81C-ECFD-429D-A1CB-43BAC322752F}" type="slidenum">
              <a:rPr lang="hu-HU" altLang="hu-HU" smtClean="0"/>
              <a:pPr>
                <a:spcBef>
                  <a:spcPct val="0"/>
                </a:spcBef>
              </a:pPr>
              <a:t>7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52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27053-6963-4A94-9317-2668CFE3DFFE}" type="slidenum">
              <a:rPr lang="hu-HU" altLang="hu-HU" smtClean="0"/>
              <a:pPr>
                <a:spcBef>
                  <a:spcPct val="0"/>
                </a:spcBef>
              </a:pPr>
              <a:t>8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34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27053-6963-4A94-9317-2668CFE3DFFE}" type="slidenum">
              <a:rPr lang="hu-HU" altLang="hu-HU" smtClean="0"/>
              <a:pPr>
                <a:spcBef>
                  <a:spcPct val="0"/>
                </a:spcBef>
              </a:pPr>
              <a:t>9</a:t>
            </a:fld>
            <a:endParaRPr lang="hu-HU" alt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64D638E-05BC-4CEA-936A-EAC814402E82}" type="datetime1">
              <a:rPr lang="hu-HU" smtClean="0"/>
              <a:pPr>
                <a:defRPr/>
              </a:pPr>
              <a:t>2016.01.29.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72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7BEC-7599-40FC-84A7-6AEFE04D5C0B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0388-469A-41A7-B7FC-C480B72F02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61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13B1-DC57-4A19-8D10-F76334CBFA00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79FE-4485-4573-B928-D899430C6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784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F627-2CFF-4488-B9DE-53583ED279B5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80E5-5853-4C07-BB0C-A2B9B555FA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40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FAF1-DFBE-48A7-913D-ACF6C4F0CE5A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B43-64EF-49F7-9922-47BE277A6C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488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962-10EE-4BD1-816E-AF31DCEC8614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3F78-C496-4DEB-898D-2CEEF0BAFF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850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DAD6-9807-4E9D-A67E-211044B7BBF7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2DDB-5B3F-4B6F-97EF-380D082565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72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A3C4-F9F8-405A-A83F-9422B298EEEF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DB60-A74F-4EFB-A3B5-3446E1C3BC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195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92CC-A691-449D-8E89-3425EFBD1397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3767-E399-42D0-B5E9-3A925C98C2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552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49F5-8897-4F86-B739-5DF525F52B91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DDBB-168B-4325-85CB-2FD3C4243B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4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9582-FB14-4362-9D9D-6741AE2D0461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1AC-C5B0-4AF8-A925-8214948293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222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16F7-FAA6-43FF-9404-4784DDDDABFF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6A9A-64C6-4E01-927B-F46E455C4A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69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552BF-1759-4AED-AF36-4022D2496979}" type="datetime1">
              <a:rPr lang="hu-HU"/>
              <a:pPr>
                <a:defRPr/>
              </a:pPr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E28E6A-82C9-4B54-9B81-934BD7286A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9" y="2709609"/>
            <a:ext cx="5791702" cy="1438781"/>
          </a:xfrm>
          <a:prstGeom prst="rect">
            <a:avLst/>
          </a:prstGeom>
        </p:spPr>
      </p:pic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ÉVFOLYAMOS GYERMEKEK OLVASÁSVIZSGÁLATÁNAK SZTENDERDIZÁLÁSA</a:t>
            </a:r>
            <a:br>
              <a:rPr lang="hu-HU" altLang="hu-HU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eredmények</a:t>
            </a:r>
            <a:br>
              <a:rPr lang="hu-HU" altLang="hu-HU" sz="32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3200" b="1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Tartalom helye 3" descr="meixner_logo_color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105400"/>
            <a:ext cx="5791200" cy="1439863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9600" y="5643563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  <a:t>Sipos Zsóka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1600" dirty="0" err="1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  <a:t>Okl.gyógypedagógus-logopédus</a:t>
            </a:r>
            <a:endParaRPr lang="hu-HU" sz="1600" dirty="0">
              <a:solidFill>
                <a:srgbClr val="544024"/>
              </a:solidFill>
              <a:latin typeface="Trajan Pro" pitchFamily="18" charset="-18"/>
              <a:ea typeface="+mj-ea"/>
              <a:cs typeface="+mj-cs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1600" dirty="0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  <a:t>Meixner Alapítvány</a:t>
            </a:r>
            <a:r>
              <a:rPr lang="hu-HU" sz="1400" b="1" dirty="0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  <a:t/>
            </a:r>
            <a:br>
              <a:rPr lang="hu-HU" sz="1400" b="1" dirty="0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</a:br>
            <a:r>
              <a:rPr lang="hu-HU" sz="1400" b="1" dirty="0">
                <a:solidFill>
                  <a:srgbClr val="544024"/>
                </a:solidFill>
                <a:latin typeface="Trajan Pro" pitchFamily="18" charset="-18"/>
                <a:ea typeface="+mj-ea"/>
                <a:cs typeface="+mj-cs"/>
              </a:rPr>
              <a:t>2015. december 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sz="half" idx="1"/>
          </p:nvPr>
        </p:nvSpPr>
        <p:spPr>
          <a:xfrm>
            <a:off x="457200" y="944563"/>
            <a:ext cx="40386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Lakhely szerint</a:t>
            </a:r>
          </a:p>
        </p:txBody>
      </p:sp>
      <p:sp>
        <p:nvSpPr>
          <p:cNvPr id="25604" name="Tartalom helye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40386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helye szerint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4174331" y="1858962"/>
          <a:ext cx="4919662" cy="350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52400" y="1906584"/>
          <a:ext cx="5029200" cy="365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sz="half" idx="1"/>
          </p:nvPr>
        </p:nvSpPr>
        <p:spPr>
          <a:xfrm>
            <a:off x="457200" y="944563"/>
            <a:ext cx="40386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 iskolai végzettsége</a:t>
            </a:r>
          </a:p>
        </p:txBody>
      </p:sp>
      <p:sp>
        <p:nvSpPr>
          <p:cNvPr id="25604" name="Tartalom helye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40386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 iskolai végzettsége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233049"/>
              </p:ext>
            </p:extLst>
          </p:nvPr>
        </p:nvGraphicFramePr>
        <p:xfrm>
          <a:off x="0" y="2089944"/>
          <a:ext cx="4762500" cy="301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29423"/>
              </p:ext>
            </p:extLst>
          </p:nvPr>
        </p:nvGraphicFramePr>
        <p:xfrm>
          <a:off x="4495800" y="2226071"/>
          <a:ext cx="4572000" cy="287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30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idx="1"/>
          </p:nvPr>
        </p:nvSpPr>
        <p:spPr>
          <a:xfrm>
            <a:off x="457200" y="944563"/>
            <a:ext cx="82296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osztályban használt olvasókönyv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u="sng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702052"/>
              </p:ext>
            </p:extLst>
          </p:nvPr>
        </p:nvGraphicFramePr>
        <p:xfrm>
          <a:off x="457200" y="1509712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97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sz="half" idx="1"/>
          </p:nvPr>
        </p:nvSpPr>
        <p:spPr>
          <a:xfrm>
            <a:off x="457200" y="944563"/>
            <a:ext cx="4038600" cy="51816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Megismételte az első osztályt</a:t>
            </a:r>
            <a:r>
              <a:rPr lang="hu-HU" alt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tanulók 2,8%-a (28 fő, </a:t>
            </a:r>
          </a:p>
          <a:p>
            <a:pPr marL="0" indent="0">
              <a:buNone/>
            </a:pPr>
            <a:r>
              <a:rPr lang="hu-HU" alt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esetben nincs adat)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Hiányzás</a:t>
            </a:r>
          </a:p>
        </p:txBody>
      </p:sp>
      <p:sp>
        <p:nvSpPr>
          <p:cNvPr id="25604" name="Tartalom helye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40386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Teljesítmény matematikából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3,96!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99000"/>
              </p:ext>
            </p:extLst>
          </p:nvPr>
        </p:nvGraphicFramePr>
        <p:xfrm>
          <a:off x="4191000" y="2484439"/>
          <a:ext cx="4724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74102"/>
              </p:ext>
            </p:extLst>
          </p:nvPr>
        </p:nvGraphicFramePr>
        <p:xfrm>
          <a:off x="28575" y="2720977"/>
          <a:ext cx="434340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31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idx="1"/>
          </p:nvPr>
        </p:nvSpPr>
        <p:spPr>
          <a:xfrm>
            <a:off x="457200" y="944563"/>
            <a:ext cx="82296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sz="2800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Fejlesztésben részesül</a:t>
            </a:r>
            <a:r>
              <a:rPr lang="hu-HU" altLang="hu-HU" sz="2800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tanulók 14,5%-a (148 fő)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sz="2800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Fejlesztés oka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u="sng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894352"/>
              </p:ext>
            </p:extLst>
          </p:nvPr>
        </p:nvGraphicFramePr>
        <p:xfrm>
          <a:off x="1219200" y="1676400"/>
          <a:ext cx="74676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8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gyermekeket tanító pedagógusokkal kapcsolatos adatok</a:t>
            </a:r>
          </a:p>
        </p:txBody>
      </p:sp>
      <p:sp>
        <p:nvSpPr>
          <p:cNvPr id="25603" name="Tartalom hely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sz="2400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tanító részt vett diszlexiával kapcsolatos továbbképzésen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tanító részt vett </a:t>
            </a:r>
            <a:r>
              <a:rPr lang="hu-HU" altLang="hu-HU" sz="2400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 tanfolyamon</a:t>
            </a:r>
            <a:endParaRPr lang="hu-HU" altLang="hu-HU" sz="2400" u="sng" dirty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30623"/>
              </p:ext>
            </p:extLst>
          </p:nvPr>
        </p:nvGraphicFramePr>
        <p:xfrm>
          <a:off x="4114800" y="2484437"/>
          <a:ext cx="51054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06821"/>
              </p:ext>
            </p:extLst>
          </p:nvPr>
        </p:nvGraphicFramePr>
        <p:xfrm>
          <a:off x="-57150" y="2484436"/>
          <a:ext cx="523875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2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l"/>
            <a:r>
              <a:rPr lang="hu-HU" altLang="hu-HU" sz="3600" b="1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Pipitér szövegrészek mutatóinak korrelációi (N=1018)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76398"/>
          <a:ext cx="8305803" cy="4702518"/>
        </p:xfrm>
        <a:graphic>
          <a:graphicData uri="http://schemas.openxmlformats.org/drawingml/2006/table">
            <a:tbl>
              <a:tblPr firstRow="1" firstCol="1" bandRow="1"/>
              <a:tblGrid>
                <a:gridCol w="266039"/>
                <a:gridCol w="3692969"/>
                <a:gridCol w="869359"/>
                <a:gridCol w="869359"/>
                <a:gridCol w="869359"/>
                <a:gridCol w="869359"/>
                <a:gridCol w="869359"/>
              </a:tblGrid>
              <a:tr h="431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sz="2000" baseline="-25000" dirty="0" err="1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első szövegrész – idő 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0,543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0,907</a:t>
                      </a:r>
                      <a:r>
                        <a:rPr lang="hu-HU" sz="2000" b="1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0,501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0,315</a:t>
                      </a:r>
                      <a:r>
                        <a:rPr lang="hu-HU" sz="2000" baseline="30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0,274</a:t>
                      </a:r>
                      <a:r>
                        <a:rPr lang="hu-HU" sz="2000" baseline="30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első szövegrész – hiba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0,545</a:t>
                      </a:r>
                      <a:r>
                        <a:rPr lang="hu-HU" sz="2000" baseline="30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0,541</a:t>
                      </a:r>
                      <a:r>
                        <a:rPr lang="hu-HU" sz="2000" b="1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0,216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0,134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második szövegrész – idő 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0,553</a:t>
                      </a:r>
                      <a:r>
                        <a:rPr lang="hu-HU" sz="2000" baseline="30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0,271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0,269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második szövegrész – hiba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0,192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0,224</a:t>
                      </a:r>
                      <a:r>
                        <a:rPr lang="hu-HU" sz="20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első szövegrész – értéshiba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0,476</a:t>
                      </a:r>
                      <a:r>
                        <a:rPr lang="hu-HU" sz="2000" b="1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Pipitér második szövegrész – értéshiba</a:t>
                      </a: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hu-HU" sz="20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sz="1400" baseline="-25000" dirty="0" err="1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hu-HU" sz="1400" baseline="-25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hu-HU" sz="1400" dirty="0" err="1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Spearman-féle</a:t>
                      </a:r>
                      <a:r>
                        <a:rPr lang="hu-HU" sz="14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korrelációs együttható;</a:t>
                      </a:r>
                      <a:r>
                        <a:rPr lang="hu-HU" sz="1400" baseline="300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**</a:t>
                      </a:r>
                      <a:r>
                        <a:rPr lang="hu-HU" sz="1400" dirty="0">
                          <a:solidFill>
                            <a:srgbClr val="5440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=p&lt;0,001</a:t>
                      </a:r>
                      <a:endParaRPr lang="hu-HU" sz="1400" dirty="0">
                        <a:solidFill>
                          <a:srgbClr val="54402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idő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1060" y="1371600"/>
            <a:ext cx="6181880" cy="4761389"/>
          </a:xfrm>
          <a:prstGeom prst="rect">
            <a:avLst/>
          </a:prstGeom>
        </p:spPr>
      </p:pic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3429000" y="1752600"/>
            <a:ext cx="2667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733800" y="2971800"/>
            <a:ext cx="2362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91000" y="1752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114 fő, 11,2%</a:t>
            </a:r>
            <a:endParaRPr lang="hu-HU" dirty="0">
              <a:solidFill>
                <a:srgbClr val="544024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381500" y="2971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36 fő, 3,5%</a:t>
            </a:r>
            <a:endParaRPr lang="hu-HU" dirty="0">
              <a:solidFill>
                <a:srgbClr val="544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idő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371600"/>
            <a:ext cx="6126013" cy="4724400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>
            <a:off x="3124200" y="1905000"/>
            <a:ext cx="2743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429000" y="2971800"/>
            <a:ext cx="2438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962400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120 fő,</a:t>
            </a:r>
          </a:p>
          <a:p>
            <a:pPr algn="ctr"/>
            <a:r>
              <a:rPr lang="hu-HU" dirty="0" smtClean="0">
                <a:solidFill>
                  <a:srgbClr val="544024"/>
                </a:solidFill>
              </a:rPr>
              <a:t>11,8%</a:t>
            </a:r>
            <a:endParaRPr lang="hu-HU" dirty="0">
              <a:solidFill>
                <a:srgbClr val="544024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267200" y="29976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41 fő, 4 %</a:t>
            </a:r>
            <a:endParaRPr lang="hu-HU" dirty="0">
              <a:solidFill>
                <a:srgbClr val="544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idő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994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8956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„Az olvasási szint vizsgálatához olvasási felmérőlapokat dolgoztam ki: 1. osztályosok számára 3 különféle nehézségi fokút, 3-4. osztályosok számára és 5-6. osztályosok számára is egyet-egyet. Ezek közül a 3-4. osztályosoké a legkidolgozottabb, amelyet 2000 budapesti általános iskolás gyermeken próbáltunk ki.”</a:t>
            </a:r>
            <a:br>
              <a:rPr lang="hu-HU" altLang="hu-HU" sz="32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2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 Ildikó: </a:t>
            </a:r>
            <a:r>
              <a:rPr lang="hu-HU" altLang="hu-HU" sz="3200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Kandidátusi tézisek,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hiba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1174750"/>
            <a:ext cx="6477000" cy="5181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3" name="Egyenes összekötő nyíllal 2"/>
          <p:cNvCxnSpPr/>
          <p:nvPr/>
        </p:nvCxnSpPr>
        <p:spPr>
          <a:xfrm>
            <a:off x="3505200" y="1905000"/>
            <a:ext cx="2438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810000" y="3300095"/>
            <a:ext cx="2133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038600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119 fő, 11,7%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43400" y="330009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51 fő,</a:t>
            </a:r>
          </a:p>
          <a:p>
            <a:r>
              <a:rPr lang="hu-HU" dirty="0" smtClean="0"/>
              <a:t>5%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50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hiba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6436" y="838200"/>
            <a:ext cx="6667499" cy="5334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3" name="Egyenes összekötő nyíllal 2"/>
          <p:cNvCxnSpPr/>
          <p:nvPr/>
        </p:nvCxnSpPr>
        <p:spPr>
          <a:xfrm>
            <a:off x="3124200" y="1676400"/>
            <a:ext cx="2971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505200" y="2895600"/>
            <a:ext cx="2667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0386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129 fő, 12,7 %</a:t>
            </a:r>
            <a:endParaRPr lang="hu-HU" dirty="0">
              <a:solidFill>
                <a:srgbClr val="544024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191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45 fő, 4,4%</a:t>
            </a:r>
            <a:endParaRPr lang="hu-HU" dirty="0">
              <a:solidFill>
                <a:srgbClr val="544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hiba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9644"/>
              </p:ext>
            </p:extLst>
          </p:nvPr>
        </p:nvGraphicFramePr>
        <p:xfrm>
          <a:off x="457200" y="1371600"/>
          <a:ext cx="84582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értés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1292224"/>
            <a:ext cx="6324203" cy="505936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3" name="Egyenes összekötő nyíllal 2"/>
          <p:cNvCxnSpPr/>
          <p:nvPr/>
        </p:nvCxnSpPr>
        <p:spPr>
          <a:xfrm>
            <a:off x="3962400" y="2133600"/>
            <a:ext cx="1676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4572000" y="3200400"/>
            <a:ext cx="1066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3434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101 fő, 9,</a:t>
            </a:r>
            <a:r>
              <a:rPr lang="hu-HU" dirty="0" err="1" smtClean="0"/>
              <a:t>9</a:t>
            </a:r>
            <a:r>
              <a:rPr lang="hu-HU" dirty="0" smtClean="0"/>
              <a:t> %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006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27 fő, 2,7%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81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Olvasási teljesítmény - értés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7981" y="1084659"/>
            <a:ext cx="6281539" cy="502523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3" name="Egyenes összekötő nyíllal 2"/>
          <p:cNvCxnSpPr/>
          <p:nvPr/>
        </p:nvCxnSpPr>
        <p:spPr>
          <a:xfrm>
            <a:off x="4343400" y="1828800"/>
            <a:ext cx="1676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4953000" y="2971800"/>
            <a:ext cx="1066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572000" y="182879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114 fő, 11,2 %</a:t>
            </a:r>
            <a:endParaRPr lang="hu-HU" dirty="0">
              <a:solidFill>
                <a:srgbClr val="544024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9530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544024"/>
                </a:solidFill>
              </a:rPr>
              <a:t>51 fő, 5%</a:t>
            </a:r>
            <a:endParaRPr lang="hu-HU" dirty="0">
              <a:solidFill>
                <a:srgbClr val="544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Következtetések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F9453-1703-4503-89BA-C5AD1A149DE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hu-H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Gyengén olvasás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diagnosztikai kritériumai: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19390"/>
              </p:ext>
            </p:extLst>
          </p:nvPr>
        </p:nvGraphicFramePr>
        <p:xfrm>
          <a:off x="1447800" y="2263617"/>
          <a:ext cx="5791200" cy="26517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95600"/>
                <a:gridCol w="2895600"/>
              </a:tblGrid>
              <a:tr h="883920">
                <a:tc>
                  <a:txBody>
                    <a:bodyPr/>
                    <a:lstStyle/>
                    <a:p>
                      <a:pPr algn="r"/>
                      <a:r>
                        <a:rPr lang="hu-HU" sz="3200" b="1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</a:t>
                      </a:r>
                      <a:endParaRPr lang="hu-HU" sz="3200" b="1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mp felett</a:t>
                      </a:r>
                      <a:endParaRPr lang="hu-HU" sz="2400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r"/>
                      <a:r>
                        <a:rPr lang="hu-HU" sz="3200" b="1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Hiba</a:t>
                      </a:r>
                      <a:endParaRPr lang="hu-HU" sz="3200" b="1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hiba felett</a:t>
                      </a:r>
                      <a:endParaRPr lang="hu-HU" sz="2400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r"/>
                      <a:r>
                        <a:rPr lang="hu-HU" sz="3200" b="1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Értés</a:t>
                      </a:r>
                      <a:endParaRPr lang="hu-HU" sz="3200" b="1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5440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helytelen választól</a:t>
                      </a:r>
                      <a:endParaRPr lang="hu-HU" sz="2400" dirty="0">
                        <a:solidFill>
                          <a:srgbClr val="54402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6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895600"/>
          </a:xfrm>
        </p:spPr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„Szükséges olyan olvasásvizsgálatok kidolgozása, amelyek megfelelő nagyságú minta és matematikai statisztikai háttér révén útmutatást adnak a(z elsősorban fejlődési) diszlexia és a nem diszlexiás olvasás elkülönítésére. Úgy véljük, hogy erre alkalmas lehet Meixner vizsgálata is, de a gyakorlati feladatok megoldása érdekében (pl. szűrő- és kontrollvizsgálatok) újabbak kidolgozása is elengedhetetlen.” </a:t>
            </a:r>
            <a:br>
              <a:rPr lang="hu-HU" altLang="hu-HU" sz="3200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 err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Lőrik</a:t>
            </a:r>
            <a:r>
              <a:rPr lang="hu-HU" altLang="hu-HU" sz="2800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József: Gyengén olvasás és diszlexia, 2005</a:t>
            </a:r>
            <a:endParaRPr lang="hu-HU" altLang="hu-HU" sz="2800" b="1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89090" name="Cím 1"/>
          <p:cNvSpPr>
            <a:spLocks noGrp="1"/>
          </p:cNvSpPr>
          <p:nvPr>
            <p:ph type="title"/>
          </p:nvPr>
        </p:nvSpPr>
        <p:spPr>
          <a:xfrm>
            <a:off x="2209800" y="1981200"/>
            <a:ext cx="6477000" cy="1143000"/>
          </a:xfrm>
        </p:spPr>
        <p:txBody>
          <a:bodyPr/>
          <a:lstStyle/>
          <a:p>
            <a:pPr algn="l" eaLnBrk="1" hangingPunct="1"/>
            <a:r>
              <a:rPr lang="hu-HU" altLang="hu-HU" sz="6000" b="1" smtClean="0">
                <a:solidFill>
                  <a:srgbClr val="544024"/>
                </a:solidFill>
                <a:latin typeface="Trajan Pro" pitchFamily="18" charset="-18"/>
                <a:cs typeface="Times New Roman" panose="02020603050405020304" pitchFamily="18" charset="0"/>
              </a:rPr>
              <a:t>Köszönjük </a:t>
            </a:r>
            <a:br>
              <a:rPr lang="hu-HU" altLang="hu-HU" sz="6000" b="1" smtClean="0">
                <a:solidFill>
                  <a:srgbClr val="544024"/>
                </a:solidFill>
                <a:latin typeface="Trajan Pro" pitchFamily="18" charset="-18"/>
                <a:cs typeface="Times New Roman" panose="02020603050405020304" pitchFamily="18" charset="0"/>
              </a:rPr>
            </a:br>
            <a:r>
              <a:rPr lang="hu-HU" altLang="hu-HU" sz="6000" b="1" smtClean="0">
                <a:solidFill>
                  <a:srgbClr val="544024"/>
                </a:solidFill>
                <a:latin typeface="Trajan Pro" pitchFamily="18" charset="-18"/>
                <a:cs typeface="Times New Roman" panose="02020603050405020304" pitchFamily="18" charset="0"/>
              </a:rPr>
              <a:t>a figyelmet!</a:t>
            </a:r>
          </a:p>
        </p:txBody>
      </p:sp>
      <p:sp>
        <p:nvSpPr>
          <p:cNvPr id="89091" name="Cím 1"/>
          <p:cNvSpPr txBox="1">
            <a:spLocks/>
          </p:cNvSpPr>
          <p:nvPr/>
        </p:nvSpPr>
        <p:spPr bwMode="auto">
          <a:xfrm>
            <a:off x="4419600" y="52578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544024"/>
                </a:solidFill>
                <a:latin typeface="Trajan Pro" pitchFamily="18" charset="-18"/>
              </a:rPr>
              <a:t>www.meixner.hu</a:t>
            </a:r>
            <a:endParaRPr lang="hu-HU" altLang="hu-HU" sz="1400" b="1">
              <a:solidFill>
                <a:srgbClr val="544024"/>
              </a:solidFill>
              <a:latin typeface="Trajan Pro" pitchFamily="18" charset="-18"/>
            </a:endParaRPr>
          </a:p>
        </p:txBody>
      </p:sp>
      <p:sp>
        <p:nvSpPr>
          <p:cNvPr id="890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42E65-EBDC-4158-B32C-F036CEC463E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9218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vizsgálóeszköz kiválasztása</a:t>
            </a:r>
          </a:p>
        </p:txBody>
      </p:sp>
      <p:sp>
        <p:nvSpPr>
          <p:cNvPr id="9219" name="Tartalom helye 3"/>
          <p:cNvSpPr>
            <a:spLocks noGrp="1"/>
          </p:cNvSpPr>
          <p:nvPr>
            <p:ph idx="1"/>
          </p:nvPr>
        </p:nvSpPr>
        <p:spPr>
          <a:xfrm>
            <a:off x="622300" y="1406525"/>
            <a:ext cx="7899400" cy="3922713"/>
          </a:xfrm>
        </p:spPr>
        <p:txBody>
          <a:bodyPr/>
          <a:lstStyle/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„Pipitér” a legkidolgozottabb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évfolyam végén már pregnánsan elkülönülnek a gyengén olvasó gyerekek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Ismeretterjesztő szöveg olvasása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 tartalma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5A9339-2AAD-4F0D-AF27-12207888CD9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11266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vizsgálati személyek kiválasztása</a:t>
            </a:r>
          </a:p>
        </p:txBody>
      </p:sp>
      <p:sp>
        <p:nvSpPr>
          <p:cNvPr id="11267" name="Tartalom helye 3"/>
          <p:cNvSpPr>
            <a:spLocks noGrp="1"/>
          </p:cNvSpPr>
          <p:nvPr>
            <p:ph idx="1"/>
          </p:nvPr>
        </p:nvSpPr>
        <p:spPr>
          <a:xfrm>
            <a:off x="622300" y="1406525"/>
            <a:ext cx="7899400" cy="3922713"/>
          </a:xfrm>
        </p:spPr>
        <p:txBody>
          <a:bodyPr lIns="90000"/>
          <a:lstStyle/>
          <a:p>
            <a:pPr>
              <a:lnSpc>
                <a:spcPct val="150000"/>
              </a:lnSpc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Reprezentatív minta – 600+</a:t>
            </a:r>
            <a:r>
              <a:rPr lang="hu-HU" altLang="hu-HU" dirty="0" err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fő</a:t>
            </a:r>
          </a:p>
          <a:p>
            <a:pPr>
              <a:lnSpc>
                <a:spcPct val="150000"/>
              </a:lnSpc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Rétegezés: főváros – vidék</a:t>
            </a:r>
          </a:p>
          <a:p>
            <a:pPr>
              <a:lnSpc>
                <a:spcPct val="150000"/>
              </a:lnSpc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Kizáró okok: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érzékszervi fogyatékosság,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értelmi fogyatékosság,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mozgásfogyatékosság.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319E0-F496-457F-A592-B5A4755DF03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Vizsgálók kiválasztása</a:t>
            </a:r>
          </a:p>
        </p:txBody>
      </p:sp>
      <p:pic>
        <p:nvPicPr>
          <p:cNvPr id="13315" name="Tartalom hely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7526338" cy="3657600"/>
          </a:xfrm>
          <a:ln>
            <a:solidFill>
              <a:srgbClr val="544024"/>
            </a:solidFill>
            <a:miter lim="800000"/>
            <a:headEnd/>
            <a:tailEnd/>
          </a:ln>
        </p:spPr>
      </p:pic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43311C-FFF1-4DC4-8321-9E81B4D08AE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15362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Vizsgálóeszköz kialakítása</a:t>
            </a:r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D513C9-4084-4133-92BB-7E76172B348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Megőriztük: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Szerkezet: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 50 különálló magánhangzó,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II.: 50 különálló mássalhangzó,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III.: 50 értelmetlen szótag függőlegesen elolvasva,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u="sng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IV.: 50, vagy különálló szó szintén függőlegesen elolvasva,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V/a.: 50 szóból álló szöveg,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V/b.: 50 szóból álló szöveg, mely az előző folytatása,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VI/a.: 5 kérdés, mely az </a:t>
            </a:r>
            <a:r>
              <a:rPr lang="hu-HU" sz="2400" dirty="0" err="1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a.szövegrész</a:t>
            </a: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értésére vonatkozik,</a:t>
            </a:r>
          </a:p>
          <a:p>
            <a:pPr>
              <a:buFont typeface="Times New Roman" panose="02020603050405020304" pitchFamily="18" charset="0"/>
              <a:buChar char="‒"/>
              <a:defRPr/>
            </a:pP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VI/b.: 5 kérdés, mely a </a:t>
            </a:r>
            <a:r>
              <a:rPr lang="hu-HU" sz="2400" dirty="0" err="1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b.szövegrész</a:t>
            </a:r>
            <a:r>
              <a:rPr lang="hu-HU" sz="2400" dirty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értésére vonatkozik.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17410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9125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Vizsgálóeszköz kialakítása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D48048-FE4C-4FC1-B3E3-FFAE4061F27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17412" name="Tartalom hely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Átalakult: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 tartalma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  <a:p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választ a vizsgáló írja</a:t>
            </a:r>
          </a:p>
          <a:p>
            <a:endParaRPr lang="hu-HU" altLang="hu-HU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3554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928DC-FA6F-4FB4-A390-F8C3A44A25C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23556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1018</a:t>
            </a: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fő 3.évfolyamos tanuló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Életkor: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Legfiatalabb 8;9 év, legidősebb 13;3 év,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átlag 9;</a:t>
            </a:r>
            <a:r>
              <a:rPr lang="hu-HU" altLang="hu-HU" dirty="0" err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Nemek szerint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337063"/>
              </p:ext>
            </p:extLst>
          </p:nvPr>
        </p:nvGraphicFramePr>
        <p:xfrm>
          <a:off x="3200400" y="2895600"/>
          <a:ext cx="4953000" cy="32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706561"/>
            <a:ext cx="5791702" cy="1444877"/>
          </a:xfrm>
          <a:prstGeom prst="rect">
            <a:avLst/>
          </a:prstGeom>
        </p:spPr>
      </p:pic>
      <p:sp>
        <p:nvSpPr>
          <p:cNvPr id="23554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hu-HU" altLang="hu-HU" sz="3600" b="1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Vizsgálatban résztvevő gyermekek</a:t>
            </a:r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928DC-FA6F-4FB4-A390-F8C3A44A25C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sp>
        <p:nvSpPr>
          <p:cNvPr id="23556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u="sng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Kezesség szerinti megoszlás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 smtClean="0">
                <a:solidFill>
                  <a:srgbClr val="544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8,6%!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>
              <a:solidFill>
                <a:srgbClr val="544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255363"/>
              </p:ext>
            </p:extLst>
          </p:nvPr>
        </p:nvGraphicFramePr>
        <p:xfrm>
          <a:off x="1600200" y="2362200"/>
          <a:ext cx="5410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4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735</Words>
  <Application>Microsoft Office PowerPoint</Application>
  <PresentationFormat>Diavetítés a képernyőre (4:3 oldalarány)</PresentationFormat>
  <Paragraphs>235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Trajan Pro</vt:lpstr>
      <vt:lpstr>Office-téma</vt:lpstr>
      <vt:lpstr>3. ÉVFOLYAMOS GYERMEKEK OLVASÁSVIZSGÁLATÁNAK SZTENDERDIZÁLÁSA Első eredmények </vt:lpstr>
      <vt:lpstr>„Az olvasási szint vizsgálatához olvasási felmérőlapokat dolgoztam ki: 1. osztályosok számára 3 különféle nehézségi fokút, 3-4. osztályosok számára és 5-6. osztályosok számára is egyet-egyet. Ezek közül a 3-4. osztályosoké a legkidolgozottabb, amelyet 2000 budapesti általános iskolás gyermeken próbáltunk ki.”  Meixner Ildikó: Kandidátusi tézisek, 1995</vt:lpstr>
      <vt:lpstr>A vizsgálóeszköz kiválasztása</vt:lpstr>
      <vt:lpstr>A vizsgálati személyek kiválasztása</vt:lpstr>
      <vt:lpstr>Vizsgálók kiválasztása</vt:lpstr>
      <vt:lpstr>Vizsgálóeszköz kialakítása</vt:lpstr>
      <vt:lpstr>Vizsgálóeszköz kialakítása</vt:lpstr>
      <vt:lpstr>Vizsgálatban résztvevő gyermekek</vt:lpstr>
      <vt:lpstr>Vizsgálatban résztvevő gyermekek</vt:lpstr>
      <vt:lpstr>Vizsgálatban résztvevő gyermekek</vt:lpstr>
      <vt:lpstr>Vizsgálatban résztvevő gyermekek</vt:lpstr>
      <vt:lpstr>Vizsgálatban résztvevő gyermekek</vt:lpstr>
      <vt:lpstr>Vizsgálatban résztvevő gyermekek</vt:lpstr>
      <vt:lpstr>Vizsgálatban résztvevő gyermekek</vt:lpstr>
      <vt:lpstr>Vizsgálatban résztvevő gyermekeket tanító pedagógusokkal kapcsolatos adatok</vt:lpstr>
      <vt:lpstr>A Pipitér szövegrészek mutatóinak korrelációi (N=1018)</vt:lpstr>
      <vt:lpstr>Olvasási teljesítmény - idő</vt:lpstr>
      <vt:lpstr>Olvasási teljesítmény - idő</vt:lpstr>
      <vt:lpstr>Olvasási teljesítmény - idő</vt:lpstr>
      <vt:lpstr>Olvasási teljesítmény - hiba</vt:lpstr>
      <vt:lpstr>Olvasási teljesítmény - hiba</vt:lpstr>
      <vt:lpstr>Olvasási teljesítmény - hiba</vt:lpstr>
      <vt:lpstr>Olvasási teljesítmény - értés</vt:lpstr>
      <vt:lpstr>Olvasási teljesítmény - értés</vt:lpstr>
      <vt:lpstr>Következtetések</vt:lpstr>
      <vt:lpstr>„Szükséges olyan olvasásvizsgálatok kidolgozása, amelyek megfelelő nagyságú minta és matematikai statisztikai háttér révén útmutatást adnak a(z elsősorban fejlődési) diszlexia és a nem diszlexiás olvasás elkülönítésére. Úgy véljük, hogy erre alkalmas lehet Meixner vizsgálata is, de a gyakorlati feladatok megoldása érdekében (pl. szűrő- és kontrollvizsgálatok) újabbak kidolgozása is elengedhetetlen.”  Lőrik József: Gyengén olvasás és diszlexia, 2005</vt:lpstr>
      <vt:lpstr>Köszönjük  a figyelmet!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Sipos Judit</dc:creator>
  <cp:lastModifiedBy>Meixner</cp:lastModifiedBy>
  <cp:revision>191</cp:revision>
  <cp:lastPrinted>2011-12-01T13:22:50Z</cp:lastPrinted>
  <dcterms:created xsi:type="dcterms:W3CDTF">2010-03-01T10:00:43Z</dcterms:created>
  <dcterms:modified xsi:type="dcterms:W3CDTF">2016-01-29T05:07:56Z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